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5"/>
  </p:notesMasterIdLst>
  <p:sldIdLst>
    <p:sldId id="292" r:id="rId5"/>
    <p:sldId id="1305" r:id="rId6"/>
    <p:sldId id="352" r:id="rId7"/>
    <p:sldId id="1300" r:id="rId8"/>
    <p:sldId id="1284" r:id="rId9"/>
    <p:sldId id="1285" r:id="rId10"/>
    <p:sldId id="1286" r:id="rId11"/>
    <p:sldId id="1287" r:id="rId12"/>
    <p:sldId id="1292" r:id="rId13"/>
    <p:sldId id="1293" r:id="rId14"/>
    <p:sldId id="1306" r:id="rId15"/>
    <p:sldId id="1308" r:id="rId16"/>
    <p:sldId id="1294" r:id="rId17"/>
    <p:sldId id="1295" r:id="rId18"/>
    <p:sldId id="1296" r:id="rId19"/>
    <p:sldId id="1309" r:id="rId20"/>
    <p:sldId id="1307" r:id="rId21"/>
    <p:sldId id="1297" r:id="rId22"/>
    <p:sldId id="1288" r:id="rId23"/>
    <p:sldId id="1249" r:id="rId24"/>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93" d="100"/>
          <a:sy n="93" d="100"/>
        </p:scale>
        <p:origin x="954" y="78"/>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IN"/>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095094" y="3956068"/>
            <a:ext cx="3055665"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a:t>
            </a:r>
            <a:r>
              <a:rPr lang="en-US" sz="1100" b="0" i="0" u="none" strike="noStrike" cap="none" dirty="0" smtClean="0">
                <a:solidFill>
                  <a:schemeClr val="tx1"/>
                </a:solidFill>
                <a:latin typeface="Arial"/>
                <a:ea typeface="Arial"/>
                <a:cs typeface="Arial"/>
                <a:sym typeface="Arial"/>
              </a:rPr>
              <a:t>Name </a:t>
            </a:r>
            <a:r>
              <a:rPr lang="en-US" sz="1100" b="0" i="0" u="none" strike="noStrike" cap="none" dirty="0" smtClean="0">
                <a:solidFill>
                  <a:schemeClr val="tx1"/>
                </a:solidFill>
                <a:latin typeface="Arial"/>
                <a:ea typeface="Arial"/>
                <a:cs typeface="Arial"/>
                <a:sym typeface="Arial"/>
              </a:rPr>
              <a:t>: SURENDRA KUMAR REDDY</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dirty="0" smtClean="0">
                <a:solidFill>
                  <a:schemeClr val="tx1"/>
                </a:solidFill>
                <a:latin typeface="Arial"/>
                <a:ea typeface="Arial"/>
                <a:cs typeface="Arial"/>
                <a:sym typeface="Arial"/>
              </a:rPr>
              <a:t>: 622021104058</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6" y="3627293"/>
            <a:ext cx="2304351"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err="1" smtClean="0">
                <a:solidFill>
                  <a:schemeClr val="tx1"/>
                </a:solidFill>
                <a:latin typeface="Arial"/>
                <a:ea typeface="Arial"/>
                <a:cs typeface="Arial"/>
                <a:sym typeface="Arial"/>
              </a:rPr>
              <a:t>Paavai</a:t>
            </a:r>
            <a:r>
              <a:rPr lang="en-US" sz="1200" b="0" i="0" u="none" strike="noStrike" cap="none" dirty="0" smtClean="0">
                <a:solidFill>
                  <a:schemeClr val="tx1"/>
                </a:solidFill>
                <a:latin typeface="Arial"/>
                <a:ea typeface="Arial"/>
                <a:cs typeface="Arial"/>
                <a:sym typeface="Arial"/>
              </a:rPr>
              <a:t> College of Engineering </a:t>
            </a:r>
            <a:endParaRPr lang="en-US" sz="1200" b="0" i="0" u="none" strike="noStrike" cap="none" dirty="0">
              <a:solidFill>
                <a:schemeClr val="tx1"/>
              </a:solidFill>
              <a:latin typeface="Arial"/>
              <a:ea typeface="Arial"/>
              <a:cs typeface="Arial"/>
              <a:sym typeface="Arial"/>
            </a:endParaRP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59647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smtClean="0">
                <a:solidFill>
                  <a:schemeClr val="tx1"/>
                </a:solidFill>
              </a:rPr>
              <a:t>Namakkal</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smtClean="0"/>
              <a:t>Login-Success-Page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8" cy="3442730"/>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smtClean="0"/>
              <a:t>Find-Bus-Page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7" cy="3442730"/>
          </a:xfrm>
          <a:prstGeom prst="rect">
            <a:avLst/>
          </a:prstGeom>
        </p:spPr>
      </p:pic>
    </p:spTree>
    <p:extLst>
      <p:ext uri="{BB962C8B-B14F-4D97-AF65-F5344CB8AC3E}">
        <p14:creationId xmlns:p14="http://schemas.microsoft.com/office/powerpoint/2010/main" val="51028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smtClean="0"/>
              <a:t>List of scheduled buses-Page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7" cy="3442729"/>
          </a:xfrm>
          <a:prstGeom prst="rect">
            <a:avLst/>
          </a:prstGeom>
        </p:spPr>
      </p:pic>
    </p:spTree>
    <p:extLst>
      <p:ext uri="{BB962C8B-B14F-4D97-AF65-F5344CB8AC3E}">
        <p14:creationId xmlns:p14="http://schemas.microsoft.com/office/powerpoint/2010/main" val="3139009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4B10D8-E098-FF8E-C5FA-FA8492007A31}"/>
              </a:ext>
            </a:extLst>
          </p:cNvPr>
          <p:cNvSpPr>
            <a:spLocks noGrp="1"/>
          </p:cNvSpPr>
          <p:nvPr>
            <p:ph type="title"/>
          </p:nvPr>
        </p:nvSpPr>
        <p:spPr>
          <a:xfrm>
            <a:off x="628560" y="635000"/>
            <a:ext cx="7886430" cy="632649"/>
          </a:xfrm>
        </p:spPr>
        <p:txBody>
          <a:bodyPr/>
          <a:lstStyle/>
          <a:p>
            <a:pPr algn="ctr"/>
            <a:r>
              <a:rPr lang="en-US" b="1" dirty="0" smtClean="0"/>
              <a:t>See-Booking-Page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649" y="1267649"/>
            <a:ext cx="6380251" cy="3587139"/>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3AD8D6-8C5D-C4E6-9FAF-14FAFF2C65A4}"/>
              </a:ext>
            </a:extLst>
          </p:cNvPr>
          <p:cNvSpPr>
            <a:spLocks noGrp="1"/>
          </p:cNvSpPr>
          <p:nvPr>
            <p:ph type="title"/>
          </p:nvPr>
        </p:nvSpPr>
        <p:spPr>
          <a:xfrm>
            <a:off x="628560" y="643466"/>
            <a:ext cx="7886430" cy="624183"/>
          </a:xfrm>
        </p:spPr>
        <p:txBody>
          <a:bodyPr/>
          <a:lstStyle/>
          <a:p>
            <a:pPr algn="ctr"/>
            <a:r>
              <a:rPr lang="en-US" b="1" dirty="0" smtClean="0"/>
              <a:t>Register-Page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0278" y="1267649"/>
            <a:ext cx="6482993" cy="3644903"/>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smtClean="0"/>
              <a:t>Register-Success-Page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7" y="1267649"/>
            <a:ext cx="6507775" cy="3658837"/>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smtClean="0"/>
              <a:t>Register 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8" y="1267649"/>
            <a:ext cx="6507773" cy="3658835"/>
          </a:xfrm>
          <a:prstGeom prst="rect">
            <a:avLst/>
          </a:prstGeom>
        </p:spPr>
      </p:pic>
    </p:spTree>
    <p:extLst>
      <p:ext uri="{BB962C8B-B14F-4D97-AF65-F5344CB8AC3E}">
        <p14:creationId xmlns:p14="http://schemas.microsoft.com/office/powerpoint/2010/main" val="1084515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smtClean="0"/>
              <a:t>Logout-Page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8" y="1267649"/>
            <a:ext cx="6507773" cy="3658836"/>
          </a:xfrm>
          <a:prstGeom prst="rect">
            <a:avLst/>
          </a:prstGeom>
        </p:spPr>
      </p:pic>
    </p:spTree>
    <p:extLst>
      <p:ext uri="{BB962C8B-B14F-4D97-AF65-F5344CB8AC3E}">
        <p14:creationId xmlns:p14="http://schemas.microsoft.com/office/powerpoint/2010/main" val="2792477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r>
              <a:rPr lang="en-US" b="0" i="0" dirty="0">
                <a:solidFill>
                  <a:srgbClr val="374151"/>
                </a:solidFill>
                <a:effectLst/>
                <a:latin typeface="Söhne"/>
              </a:rPr>
              <a:t/>
            </a:r>
            <a:br>
              <a:rPr lang="en-US" b="0" i="0" dirty="0">
                <a:solidFill>
                  <a:srgbClr val="374151"/>
                </a:solidFill>
                <a:effectLst/>
                <a:latin typeface="Söhne"/>
              </a:rPr>
            </a:br>
            <a:endParaRPr lang="en-US" dirty="0"/>
          </a:p>
        </p:txBody>
      </p:sp>
      <p:sp>
        <p:nvSpPr>
          <p:cNvPr id="3" name="TextBox 2"/>
          <p:cNvSpPr txBox="1"/>
          <p:nvPr/>
        </p:nvSpPr>
        <p:spPr>
          <a:xfrm>
            <a:off x="698643" y="1267649"/>
            <a:ext cx="6411074" cy="3293209"/>
          </a:xfrm>
          <a:prstGeom prst="rect">
            <a:avLst/>
          </a:prstGeom>
          <a:noFill/>
        </p:spPr>
        <p:txBody>
          <a:bodyPr wrap="square" rtlCol="0">
            <a:spAutoFit/>
          </a:bodyPr>
          <a:lstStyle/>
          <a:p>
            <a:pPr marL="285750" indent="-285750">
              <a:buFont typeface="Wingdings" panose="05000000000000000000" pitchFamily="2" charset="2"/>
              <a:buChar char="ü"/>
            </a:pPr>
            <a:r>
              <a:rPr lang="en-IN" sz="1600" dirty="0"/>
              <a:t>Mobile Application </a:t>
            </a:r>
            <a:r>
              <a:rPr lang="en-IN" sz="1600" dirty="0" smtClean="0"/>
              <a:t>Development</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Dynamic </a:t>
            </a:r>
            <a:r>
              <a:rPr lang="en-IN" sz="1600" dirty="0" smtClean="0"/>
              <a:t>Pricing</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Predictive </a:t>
            </a:r>
            <a:r>
              <a:rPr lang="en-IN" sz="1600" dirty="0" smtClean="0"/>
              <a:t>Analytics</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Integration with Travel </a:t>
            </a:r>
            <a:r>
              <a:rPr lang="en-IN" sz="1600" dirty="0" smtClean="0"/>
              <a:t>Partners</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Real-time Tracking and </a:t>
            </a:r>
            <a:r>
              <a:rPr lang="en-IN" sz="1600" dirty="0" smtClean="0"/>
              <a:t>Alerts</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Multi-language </a:t>
            </a:r>
            <a:r>
              <a:rPr lang="en-IN" sz="1600" dirty="0" smtClean="0"/>
              <a:t>Support</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Accessibility </a:t>
            </a:r>
            <a:r>
              <a:rPr lang="en-IN" sz="1600" dirty="0" smtClean="0"/>
              <a:t>Features</a:t>
            </a:r>
            <a:endParaRPr lang="en-IN" sz="1600" dirty="0"/>
          </a:p>
        </p:txBody>
      </p:sp>
    </p:spTree>
    <p:extLst>
      <p:ext uri="{BB962C8B-B14F-4D97-AF65-F5344CB8AC3E}">
        <p14:creationId xmlns:p14="http://schemas.microsoft.com/office/powerpoint/2010/main" val="13231287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492236" y="1332046"/>
            <a:ext cx="8085762" cy="3016210"/>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r>
              <a:rPr lang="en-GB" sz="1600" dirty="0" smtClean="0"/>
              <a:t>.</a:t>
            </a:r>
            <a:endParaRPr lang="en-GB" sz="1600" dirty="0"/>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34257" y="1458930"/>
            <a:ext cx="7335748" cy="2769989"/>
          </a:xfrm>
          <a:prstGeom prst="rect">
            <a:avLst/>
          </a:prstGeom>
          <a:noFill/>
        </p:spPr>
        <p:txBody>
          <a:bodyPr wrap="square" rtlCol="0">
            <a:spAutoFit/>
          </a:bodyPr>
          <a:lstStyle/>
          <a:p>
            <a:pPr marL="285750" indent="-285750">
              <a:buFont typeface="Wingdings" panose="05000000000000000000" pitchFamily="2" charset="2"/>
              <a:buChar char="Ø"/>
            </a:pPr>
            <a:r>
              <a:rPr lang="en-GB" sz="1600" dirty="0"/>
              <a:t>The bus reservation system serves as a critical component in the transportation industry, facilitating efficient travel arrangements for passengers</a:t>
            </a:r>
            <a:r>
              <a:rPr lang="en-GB" sz="1600" dirty="0" smtClean="0"/>
              <a:t>.</a:t>
            </a:r>
          </a:p>
          <a:p>
            <a:pPr marL="285750" indent="-285750">
              <a:buFont typeface="Wingdings" panose="05000000000000000000" pitchFamily="2" charset="2"/>
              <a:buChar char="Ø"/>
            </a:pPr>
            <a:endParaRPr lang="en-GB" sz="1600" dirty="0" smtClean="0"/>
          </a:p>
          <a:p>
            <a:pPr marL="285750" indent="-285750">
              <a:buFont typeface="Wingdings" panose="05000000000000000000" pitchFamily="2" charset="2"/>
              <a:buChar char="Ø"/>
            </a:pPr>
            <a:r>
              <a:rPr lang="en-GB" sz="1600" dirty="0" smtClean="0"/>
              <a:t>This </a:t>
            </a:r>
            <a:r>
              <a:rPr lang="en-GB" sz="1600" dirty="0"/>
              <a:t>abstract outlines the key functionalities and features of a modernized bus reservation system aimed at enhancing the overall travel experience</a:t>
            </a:r>
            <a:r>
              <a:rPr lang="en-GB" sz="1600" dirty="0" smtClean="0"/>
              <a:t>.</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04393"/>
            <a:ext cx="8364088" cy="3508653"/>
          </a:xfrm>
          <a:prstGeom prst="rect">
            <a:avLst/>
          </a:prstGeom>
          <a:noFill/>
        </p:spPr>
        <p:txBody>
          <a:bodyPr wrap="square" rtlCol="0">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r>
              <a:rPr lang="en-GB" sz="1600" dirty="0" smtClean="0"/>
              <a:t>.</a:t>
            </a:r>
          </a:p>
          <a:p>
            <a:endParaRPr lang="en-GB" sz="1600" dirty="0"/>
          </a:p>
          <a:p>
            <a:pPr marL="285750" lvl="7" indent="-285750">
              <a:buFont typeface="Wingdings" panose="05000000000000000000" pitchFamily="2" charset="2"/>
              <a:buChar char="ü"/>
            </a:pPr>
            <a:r>
              <a:rPr lang="en-IN" sz="1600" dirty="0" smtClean="0"/>
              <a:t>Complex Booking Process</a:t>
            </a:r>
          </a:p>
          <a:p>
            <a:pPr marL="285750" lvl="7"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Limited Accessibility</a:t>
            </a:r>
          </a:p>
          <a:p>
            <a:pPr marL="285750" lvl="3"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Inaccurate Scheduling and Tracking</a:t>
            </a:r>
          </a:p>
          <a:p>
            <a:pPr marL="285750" lvl="3" indent="-285750">
              <a:buFont typeface="Wingdings" panose="05000000000000000000" pitchFamily="2" charset="2"/>
              <a:buChar char="ü"/>
            </a:pPr>
            <a:endParaRPr lang="en-IN" dirty="0" smtClean="0"/>
          </a:p>
          <a:p>
            <a:pPr marL="285750" lvl="3" indent="-285750">
              <a:buFont typeface="Wingdings" panose="05000000000000000000" pitchFamily="2" charset="2"/>
              <a:buChar char="ü"/>
            </a:pPr>
            <a:r>
              <a:rPr lang="en-IN" sz="1600" dirty="0" smtClean="0"/>
              <a:t>Inefficient Resource Management</a:t>
            </a:r>
          </a:p>
          <a:p>
            <a:pPr marL="285750" lvl="3"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5" y="1004393"/>
            <a:ext cx="7644897" cy="3785652"/>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Streamline the booking process: Develop an intuitive interface for users to search routes, check seat availability, and make reservations seamlessly</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Enhance accessibility: Implement features catering to passengers with disabilities or special needs to ensure inclusivity and compliance with regulatory standards</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Improve accuracy in scheduling and tracking: Integrate real-time tracking systems to provide accurate arrival/departure information, enhancing passenger trust and satisfaction</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Optimize resource management: Develop tools for effective allocation of vehicles and personnel to minimize operational costs and maximize asset utilization.</a:t>
            </a:r>
          </a:p>
          <a:p>
            <a:endParaRPr lang="en-IN" sz="16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0692" y="1041592"/>
            <a:ext cx="8486454" cy="3539430"/>
          </a:xfrm>
          <a:prstGeom prst="rect">
            <a:avLst/>
          </a:prstGeom>
          <a:noFill/>
        </p:spPr>
        <p:txBody>
          <a:bodyPr wrap="square" rtlCol="0">
            <a:spAutoFit/>
          </a:bodyPr>
          <a:lstStyle/>
          <a:p>
            <a:r>
              <a:rPr lang="en-GB" sz="16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r>
              <a:rPr lang="en-GB" sz="1600" dirty="0" smtClean="0"/>
              <a:t>.</a:t>
            </a:r>
          </a:p>
          <a:p>
            <a:endParaRPr lang="en-GB" sz="1600" dirty="0"/>
          </a:p>
          <a:p>
            <a:pPr marL="285750" indent="-285750">
              <a:buFont typeface="Wingdings" panose="05000000000000000000" pitchFamily="2" charset="2"/>
              <a:buChar char="ü"/>
            </a:pPr>
            <a:r>
              <a:rPr lang="en-IN" sz="1600" dirty="0"/>
              <a:t>User </a:t>
            </a:r>
            <a:r>
              <a:rPr lang="en-IN" sz="1600" dirty="0" smtClean="0"/>
              <a:t>Interface</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Authentication and </a:t>
            </a:r>
            <a:r>
              <a:rPr lang="en-IN" sz="1600" dirty="0" smtClean="0"/>
              <a:t>Authorization</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Bus and Route </a:t>
            </a:r>
            <a:r>
              <a:rPr lang="en-IN" sz="1600" dirty="0" smtClean="0"/>
              <a:t>Management</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Booking and </a:t>
            </a:r>
            <a:r>
              <a:rPr lang="en-IN" sz="1600" dirty="0" smtClean="0"/>
              <a:t>Reservation</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Ticket </a:t>
            </a:r>
            <a:r>
              <a:rPr lang="en-IN" sz="1600" dirty="0" smtClean="0"/>
              <a:t>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339047" y="1004393"/>
            <a:ext cx="8034391" cy="3754874"/>
          </a:xfrm>
          <a:prstGeom prst="rect">
            <a:avLst/>
          </a:prstGeom>
          <a:noFill/>
        </p:spPr>
        <p:txBody>
          <a:bodyPr wrap="square" rtlCol="0">
            <a:spAutoFit/>
          </a:bodyPr>
          <a:lstStyle/>
          <a:p>
            <a:r>
              <a:rPr lang="en-GB" dirty="0"/>
              <a:t>To model a bus reservation system, we can consider the following entities and their attributes</a:t>
            </a:r>
            <a:r>
              <a:rPr lang="en-GB" dirty="0" smtClean="0"/>
              <a:t>:</a:t>
            </a:r>
            <a:endParaRPr lang="en-GB" dirty="0"/>
          </a:p>
          <a:p>
            <a:r>
              <a:rPr lang="en-GB" b="1" dirty="0"/>
              <a:t>User</a:t>
            </a:r>
            <a:r>
              <a:rPr lang="en-GB" dirty="0"/>
              <a:t>:</a:t>
            </a:r>
          </a:p>
          <a:p>
            <a:pPr lvl="1"/>
            <a:r>
              <a:rPr lang="en-GB" dirty="0"/>
              <a:t>Attributes: </a:t>
            </a:r>
            <a:r>
              <a:rPr lang="en-GB" dirty="0" err="1"/>
              <a:t>user_id</a:t>
            </a:r>
            <a:r>
              <a:rPr lang="en-GB" dirty="0"/>
              <a:t>, username, email, password, role (customer or administrator), etc</a:t>
            </a:r>
            <a:r>
              <a:rPr lang="en-GB" dirty="0" smtClean="0"/>
              <a:t>.</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r>
              <a:rPr lang="en-GB" dirty="0" smtClean="0"/>
              <a:t>.</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r>
              <a:rPr lang="en-GB" dirty="0" smtClean="0"/>
              <a:t>.</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r>
              <a:rPr lang="en-GB" dirty="0" smtClean="0"/>
              <a:t>.</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4487" y="1214939"/>
            <a:ext cx="5655026"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107</TotalTime>
  <Words>637</Words>
  <Application>Microsoft Office PowerPoint</Application>
  <PresentationFormat>On-screen Show (16:9)</PresentationFormat>
  <Paragraphs>107</Paragraphs>
  <Slides>20</Slides>
  <Notes>10</Notes>
  <HiddenSlides>0</HiddenSlides>
  <MMClips>0</MMClips>
  <ScaleCrop>false</ScaleCrop>
  <HeadingPairs>
    <vt:vector size="8" baseType="variant">
      <vt:variant>
        <vt:lpstr>Fonts Used</vt:lpstr>
      </vt:variant>
      <vt:variant>
        <vt:i4>7</vt:i4>
      </vt:variant>
      <vt:variant>
        <vt:lpstr>Theme</vt:lpstr>
      </vt:variant>
      <vt:variant>
        <vt:i4>1</vt:i4>
      </vt:variant>
      <vt:variant>
        <vt:lpstr>Slide Titles</vt:lpstr>
      </vt:variant>
      <vt:variant>
        <vt:i4>20</vt:i4>
      </vt:variant>
      <vt:variant>
        <vt:lpstr>Custom Shows</vt:lpstr>
      </vt:variant>
      <vt:variant>
        <vt:i4>1</vt:i4>
      </vt:variant>
    </vt:vector>
  </HeadingPairs>
  <TitlesOfParts>
    <vt:vector size="29" baseType="lpstr">
      <vt:lpstr>Arial</vt:lpstr>
      <vt:lpstr>Arial MT</vt:lpstr>
      <vt:lpstr>Calibri</vt:lpstr>
      <vt:lpstr>Poppins</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Homepage</vt:lpstr>
      <vt:lpstr>Login-Success-Page</vt:lpstr>
      <vt:lpstr>Find-Bus-Page</vt:lpstr>
      <vt:lpstr>List of scheduled buses-Page</vt:lpstr>
      <vt:lpstr>See-Booking-Page</vt:lpstr>
      <vt:lpstr>Register-Page</vt:lpstr>
      <vt:lpstr>Register-Success-Page</vt:lpstr>
      <vt:lpstr>Register Success-Page</vt:lpstr>
      <vt:lpstr>Logout-Page</vt:lpstr>
      <vt:lpstr>Future Enhancements: </vt:lpstr>
      <vt:lpstr>Conclusion</vt:lpstr>
      <vt:lpstr>Thank You!</vt:lpstr>
      <vt:lpstr>Custom Show 1</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CAPTAIN COOL</cp:lastModifiedBy>
  <cp:revision>36</cp:revision>
  <dcterms:modified xsi:type="dcterms:W3CDTF">2024-04-09T08:58:38Z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